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3" r:id="rId1"/>
  </p:sldMasterIdLst>
  <p:notesMasterIdLst>
    <p:notesMasterId r:id="rId67"/>
  </p:notesMasterIdLst>
  <p:handoutMasterIdLst>
    <p:handoutMasterId r:id="rId68"/>
  </p:handoutMasterIdLst>
  <p:sldIdLst>
    <p:sldId id="256" r:id="rId2"/>
    <p:sldId id="396" r:id="rId3"/>
    <p:sldId id="750" r:id="rId4"/>
    <p:sldId id="825" r:id="rId5"/>
    <p:sldId id="833" r:id="rId6"/>
    <p:sldId id="826" r:id="rId7"/>
    <p:sldId id="827" r:id="rId8"/>
    <p:sldId id="828" r:id="rId9"/>
    <p:sldId id="856" r:id="rId10"/>
    <p:sldId id="829" r:id="rId11"/>
    <p:sldId id="830" r:id="rId12"/>
    <p:sldId id="761" r:id="rId13"/>
    <p:sldId id="765" r:id="rId14"/>
    <p:sldId id="767" r:id="rId15"/>
    <p:sldId id="768" r:id="rId16"/>
    <p:sldId id="769" r:id="rId17"/>
    <p:sldId id="770" r:id="rId18"/>
    <p:sldId id="400" r:id="rId19"/>
    <p:sldId id="834" r:id="rId20"/>
    <p:sldId id="771" r:id="rId21"/>
    <p:sldId id="730" r:id="rId22"/>
    <p:sldId id="772" r:id="rId23"/>
    <p:sldId id="799" r:id="rId24"/>
    <p:sldId id="762" r:id="rId25"/>
    <p:sldId id="773" r:id="rId26"/>
    <p:sldId id="774" r:id="rId27"/>
    <p:sldId id="775" r:id="rId28"/>
    <p:sldId id="731" r:id="rId29"/>
    <p:sldId id="800" r:id="rId30"/>
    <p:sldId id="801" r:id="rId31"/>
    <p:sldId id="802" r:id="rId32"/>
    <p:sldId id="803" r:id="rId33"/>
    <p:sldId id="804" r:id="rId34"/>
    <p:sldId id="805" r:id="rId35"/>
    <p:sldId id="732" r:id="rId36"/>
    <p:sldId id="806" r:id="rId37"/>
    <p:sldId id="763" r:id="rId38"/>
    <p:sldId id="807" r:id="rId39"/>
    <p:sldId id="808" r:id="rId40"/>
    <p:sldId id="809" r:id="rId41"/>
    <p:sldId id="810" r:id="rId42"/>
    <p:sldId id="764" r:id="rId43"/>
    <p:sldId id="811" r:id="rId44"/>
    <p:sldId id="812" r:id="rId45"/>
    <p:sldId id="813" r:id="rId46"/>
    <p:sldId id="837" r:id="rId47"/>
    <p:sldId id="844" r:id="rId48"/>
    <p:sldId id="838" r:id="rId49"/>
    <p:sldId id="839" r:id="rId50"/>
    <p:sldId id="840" r:id="rId51"/>
    <p:sldId id="841" r:id="rId52"/>
    <p:sldId id="842" r:id="rId53"/>
    <p:sldId id="843" r:id="rId54"/>
    <p:sldId id="845" r:id="rId55"/>
    <p:sldId id="846" r:id="rId56"/>
    <p:sldId id="851" r:id="rId57"/>
    <p:sldId id="847" r:id="rId58"/>
    <p:sldId id="848" r:id="rId59"/>
    <p:sldId id="849" r:id="rId60"/>
    <p:sldId id="852" r:id="rId61"/>
    <p:sldId id="850" r:id="rId62"/>
    <p:sldId id="853" r:id="rId63"/>
    <p:sldId id="854" r:id="rId64"/>
    <p:sldId id="855" r:id="rId65"/>
    <p:sldId id="269" r:id="rId66"/>
  </p:sldIdLst>
  <p:sldSz cx="9144000" cy="6858000" type="letter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050"/>
    <a:srgbClr val="FFFC00"/>
    <a:srgbClr val="FF0000"/>
    <a:srgbClr val="000000"/>
    <a:srgbClr val="2E0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4280" autoAdjust="0"/>
  </p:normalViewPr>
  <p:slideViewPr>
    <p:cSldViewPr>
      <p:cViewPr varScale="1">
        <p:scale>
          <a:sx n="63" d="100"/>
          <a:sy n="63" d="100"/>
        </p:scale>
        <p:origin x="1326" y="60"/>
      </p:cViewPr>
      <p:guideLst>
        <p:guide orient="horz" pos="3504"/>
        <p:guide pos="2928"/>
      </p:guideLst>
    </p:cSldViewPr>
  </p:slideViewPr>
  <p:outlineViewPr>
    <p:cViewPr>
      <p:scale>
        <a:sx n="33" d="100"/>
        <a:sy n="33" d="100"/>
      </p:scale>
      <p:origin x="0" y="-41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262"/>
    </p:cViewPr>
  </p:sorterViewPr>
  <p:notesViewPr>
    <p:cSldViewPr>
      <p:cViewPr varScale="1">
        <p:scale>
          <a:sx n="54" d="100"/>
          <a:sy n="54" d="100"/>
        </p:scale>
        <p:origin x="2826" y="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3.xml"/><Relationship Id="rId4" Type="http://schemas.openxmlformats.org/officeDocument/2006/relationships/image" Target="../media/image6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24"/>
          <p:cNvGraphicFramePr>
            <a:graphicFrameLocks noChangeAspect="1"/>
          </p:cNvGraphicFramePr>
          <p:nvPr/>
        </p:nvGraphicFramePr>
        <p:xfrm>
          <a:off x="377825" y="211138"/>
          <a:ext cx="645318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r:id="rId3" imgW="6867525" imgH="904875" progId="CorelDRAW.Graphic.10">
                  <p:embed/>
                </p:oleObj>
              </mc:Choice>
              <mc:Fallback>
                <p:oleObj r:id="rId3" imgW="6867525" imgH="904875" progId="CorelDRAW.Graphic.10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11138"/>
                        <a:ext cx="645318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7" name="Group 125"/>
          <p:cNvGraphicFramePr>
            <a:graphicFrameLocks noGrp="1"/>
          </p:cNvGraphicFramePr>
          <p:nvPr/>
        </p:nvGraphicFramePr>
        <p:xfrm>
          <a:off x="223838" y="8875713"/>
          <a:ext cx="6816725" cy="373062"/>
        </p:xfrm>
        <a:graphic>
          <a:graphicData uri="http://schemas.openxmlformats.org/drawingml/2006/table">
            <a:tbl>
              <a:tblPr/>
              <a:tblGrid>
                <a:gridCol w="584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Curso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Professor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Página  - 1 -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728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56" tIns="46890" rIns="95456" bIns="46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241675" y="9145588"/>
            <a:ext cx="833438" cy="250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105" tIns="46890" rIns="92105" bIns="46890">
            <a:spAutoFit/>
          </a:bodyPr>
          <a:lstStyle>
            <a:lvl1pPr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1pPr>
            <a:lvl2pPr marL="742950" indent="-28575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2pPr>
            <a:lvl3pPr marL="11430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3pPr>
            <a:lvl4pPr marL="16002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4pPr>
            <a:lvl5pPr marL="20574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pt-BR" sz="1300" b="0" i="0">
                <a:solidFill>
                  <a:schemeClr val="tx1"/>
                </a:solidFill>
                <a:latin typeface="Arial" panose="020B0604020202020204" pitchFamily="34" charset="0"/>
              </a:rPr>
              <a:t>Page </a:t>
            </a:r>
            <a:fld id="{4523692F-00CA-47AB-9651-05479E386F52}" type="slidenum">
              <a:rPr lang="en-US" altLang="pt-BR" sz="1300" b="0" i="0">
                <a:solidFill>
                  <a:schemeClr val="tx1"/>
                </a:solidFill>
                <a:latin typeface="Arial" panose="020B0604020202020204" pitchFamily="34" charset="0"/>
              </a:rPr>
              <a:pPr algn="ctr">
                <a:lnSpc>
                  <a:spcPct val="90000"/>
                </a:lnSpc>
              </a:pPr>
              <a:t>‹nº›</a:t>
            </a:fld>
            <a:endParaRPr lang="en-US" altLang="pt-BR" sz="13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313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80586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1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99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9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65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2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58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593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814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887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369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034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850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82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286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752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97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605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656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74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529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76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0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607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140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292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186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478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554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321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567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720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094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2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0269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44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730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617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1307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640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134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15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493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352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89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019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533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6930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863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62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36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86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42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307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78411" y="625852"/>
            <a:ext cx="817892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500" b="1" kern="0" spc="113">
                <a:solidFill>
                  <a:srgbClr val="07A99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87936" y="1016001"/>
            <a:ext cx="47981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1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-27384"/>
            <a:ext cx="9334500" cy="687705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46236" y="701823"/>
            <a:ext cx="8229600" cy="664121"/>
          </a:xfrm>
          <a:prstGeom prst="rect">
            <a:avLst/>
          </a:prstGeom>
        </p:spPr>
        <p:txBody>
          <a:bodyPr/>
          <a:lstStyle>
            <a:lvl1pPr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46236" y="1628800"/>
            <a:ext cx="8229600" cy="4958011"/>
          </a:xfrm>
          <a:prstGeom prst="rect">
            <a:avLst/>
          </a:prstGeom>
        </p:spPr>
        <p:txBody>
          <a:bodyPr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2216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>
          <a:xfrm>
            <a:off x="6876256" y="6311731"/>
            <a:ext cx="26987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8B614E7-2400-45CE-848D-BA84F4236734}" type="slidenum">
              <a:rPr lang="en-US" altLang="pt-BR" sz="12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/>
              <a:t>‹nº›</a:t>
            </a:fld>
            <a:endParaRPr lang="en-US" altLang="pt-BR" sz="120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0"/>
            <a:ext cx="9144000" cy="793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0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F4A7CC-C051-43D1-B38F-60DC2A97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16F9A9-8DE7-4170-9774-5865C26C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C1B3B06-6A51-4B3F-AB6D-B8213424707E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520688" y="5406888"/>
            <a:ext cx="7046843" cy="354703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7A990"/>
                </a:solidFill>
              </a:defRPr>
            </a:lvl1pPr>
          </a:lstStyle>
          <a:p>
            <a:pPr marL="0" indent="0">
              <a:buNone/>
            </a:pPr>
            <a:r>
              <a:rPr lang="en-US" sz="1350" dirty="0" err="1"/>
              <a:t>Autoria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2400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78411" y="625852"/>
            <a:ext cx="8178929" cy="3046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500" b="1" kern="0" spc="113">
                <a:solidFill>
                  <a:srgbClr val="07A99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87936" y="1016001"/>
            <a:ext cx="47981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8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7638-BC33-4787-91AF-5D5C5D6B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2" y="181156"/>
            <a:ext cx="8625338" cy="7936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01D46-32F8-440C-AD0D-F2D20337D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810" y="1154173"/>
            <a:ext cx="4107252" cy="47376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5E18C2-8179-44CD-A0AB-3499CF5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BD4C35-C6A3-4360-AEE1-324E72FE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6CE9C7-6739-41B2-B2D9-A286AC33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F1A564-DF05-458D-AE26-46AA4BF18A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70408" y="1154173"/>
            <a:ext cx="4107252" cy="47376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523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717E7-2478-4584-9076-7AC20C71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3" y="365126"/>
            <a:ext cx="8637198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AC31D-F09D-4647-B7FA-D2E338E7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323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015E2-600F-4F27-B76A-F466A6EAA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323" y="2505076"/>
            <a:ext cx="3868340" cy="339539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18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5145-CA57-4630-B772-5200A6F8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F1E8B3-8B99-4839-8089-5493DF24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6FB951A-FC54-4548-BE20-BCD51D258E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21181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C193089-498E-4335-96A0-04859B985D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21181" y="2505076"/>
            <a:ext cx="3868340" cy="339539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18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516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045E5-2FFF-4EA1-99D6-F353DAFE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75AA3-A4C9-4FEA-9E08-8BA1C8B72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199A7-4AB6-47C1-87E7-C079C496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896E0-5837-46AA-9446-D998B3F8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0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EABD-F897-4C91-9EE6-A258A726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3" y="189782"/>
            <a:ext cx="8637198" cy="51758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84E6F3-3FBB-4032-AB8E-2E10272C9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23" y="809898"/>
            <a:ext cx="8637198" cy="5081452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918763-B346-4500-A13A-F5B615B38509}"/>
              </a:ext>
            </a:extLst>
          </p:cNvPr>
          <p:cNvSpPr txBox="1"/>
          <p:nvPr userDrawn="1"/>
        </p:nvSpPr>
        <p:spPr>
          <a:xfrm>
            <a:off x="7001494" y="6360442"/>
            <a:ext cx="468398" cy="30008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A8B614E7-2400-45CE-848D-BA84F4236734}" type="slidenum">
              <a:rPr lang="en-US" altLang="pt-BR" sz="135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 algn="r"/>
              <a:t>‹nº›</a:t>
            </a:fld>
            <a:endParaRPr lang="en-US" altLang="pt-BR" sz="135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37153648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3CC0-B9F9-4795-871F-2C9C1C85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 b="1">
                <a:solidFill>
                  <a:srgbClr val="07A99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C9D13-66D2-44C8-822C-D1DE3CDF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31100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A676B-5C13-429F-8C81-CB540213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87292-3F06-4C28-B1F6-A7706C87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5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7638-BC33-4787-91AF-5D5C5D6B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2" y="181156"/>
            <a:ext cx="8625338" cy="793631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01D46-32F8-440C-AD0D-F2D20337D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810" y="1154173"/>
            <a:ext cx="4107252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5E18C2-8179-44CD-A0AB-3499CF5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BD4C35-C6A3-4360-AEE1-324E72FE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6CE9C7-6739-41B2-B2D9-A286AC33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F1A564-DF05-458D-AE26-46AA4BF18A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70408" y="1154173"/>
            <a:ext cx="4107252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99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717E7-2478-4584-9076-7AC20C71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3" y="365126"/>
            <a:ext cx="8637198" cy="13255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AC31D-F09D-4647-B7FA-D2E338E7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323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015E2-600F-4F27-B76A-F466A6EAA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323" y="2505076"/>
            <a:ext cx="3868340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18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5145-CA57-4630-B772-5200A6F8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F1E8B3-8B99-4839-8089-5493DF24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6FB951A-FC54-4548-BE20-BCD51D258E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2118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C193089-498E-4335-96A0-04859B985D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21181" y="2505076"/>
            <a:ext cx="3868340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18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552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0CE5D-5BD2-4FE4-A2E8-59DBF895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6" y="192598"/>
            <a:ext cx="8643668" cy="56652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5A183-799B-4880-A698-2916DDC5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61EA66-31D8-4D92-96AE-85D9374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7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F4A7CC-C051-43D1-B38F-60DC2A97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16F9A9-8DE7-4170-9774-5865C26C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C1B3B06-6A51-4B3F-AB6D-B8213424707E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520688" y="5406888"/>
            <a:ext cx="7046843" cy="354703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7A990"/>
                </a:solidFill>
              </a:defRPr>
            </a:lvl1pPr>
          </a:lstStyle>
          <a:p>
            <a:pPr marL="0" indent="0">
              <a:buNone/>
            </a:pPr>
            <a:r>
              <a:rPr lang="en-US" sz="1350" dirty="0" err="1"/>
              <a:t>Autoria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671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>
          <a:xfrm>
            <a:off x="6876256" y="6311732"/>
            <a:ext cx="37382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8B614E7-2400-45CE-848D-BA84F4236734}" type="slidenum">
              <a:rPr lang="en-US" altLang="pt-BR" sz="9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/>
              <a:t>‹nº›</a:t>
            </a:fld>
            <a:endParaRPr lang="en-US" altLang="pt-BR" sz="90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261768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1A265A-0AD1-4355-8A65-B9F3F496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C5BB11-A91C-4FDE-88C9-647B298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7D2323-D095-45F3-826C-3525EF25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B25E-2443-4DA3-94DD-5CA5E81E7056}" type="datetimeFigureOut">
              <a:rPr lang="pt-BR" smtClean="0"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2C1E8-6CAE-4822-A614-064F06B19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329BC0-470C-4807-9E0F-6B22CC2C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CECDEAD8-0FDF-443C-AE9E-190923B950A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0" y="211018"/>
            <a:ext cx="1146811" cy="1034233"/>
          </a:xfrm>
          <a:prstGeom prst="rect">
            <a:avLst/>
          </a:prstGeom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5A370C98-0E5C-45D9-B700-9D7D03AC2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594" y="6251943"/>
            <a:ext cx="421656" cy="469532"/>
          </a:xfrm>
          <a:prstGeom prst="rect">
            <a:avLst/>
          </a:prstGeom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9470D41-51EE-4285-A0F1-079BF23F6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10" y="6254496"/>
            <a:ext cx="4512116" cy="469532"/>
          </a:xfrm>
          <a:prstGeom prst="rect">
            <a:avLst/>
          </a:prstGeom>
        </p:spPr>
      </p:pic>
      <p:pic>
        <p:nvPicPr>
          <p:cNvPr id="12" name="Picture 2" descr="Resultado de imagem para fiap logo">
            <a:extLst>
              <a:ext uri="{FF2B5EF4-FFF2-40B4-BE49-F238E27FC236}">
                <a16:creationId xmlns:a16="http://schemas.microsoft.com/office/drawing/2014/main" id="{07D1B48B-BDF2-4050-97E5-B3263D4E63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88" y="147451"/>
            <a:ext cx="981280" cy="43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672" r:id="rId10"/>
    <p:sldLayoutId id="2147483678" r:id="rId11"/>
    <p:sldLayoutId id="2147483783" r:id="rId12"/>
    <p:sldLayoutId id="2147483765" r:id="rId13"/>
    <p:sldLayoutId id="2147483769" r:id="rId14"/>
    <p:sldLayoutId id="214748377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MBA em IA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7A990"/>
                </a:solidFill>
              </a:rPr>
              <a:t>Arquitetura de Dados</a:t>
            </a:r>
            <a:endParaRPr lang="pt-BR" dirty="0">
              <a:solidFill>
                <a:srgbClr val="07A990"/>
              </a:solidFill>
            </a:endParaRPr>
          </a:p>
          <a:p>
            <a:endParaRPr lang="pt-BR" dirty="0">
              <a:solidFill>
                <a:srgbClr val="07A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5004048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Arquitetura - Cloudera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CC59EF-A5FA-434C-A121-680272D4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548680"/>
            <a:ext cx="5688632" cy="3105802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C0BB1379-E3E4-4911-9723-4663951F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654482"/>
            <a:ext cx="46196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02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347864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Aplicações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3BAAEB-9B37-4142-9648-5A717678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4" y="815829"/>
            <a:ext cx="8628831" cy="50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2381745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2149795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227E39C6-9B18-4472-BFEE-AD5DF803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7" y="858894"/>
            <a:ext cx="7510784" cy="4078849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E1DB42C-3A80-4D75-B0A7-B502879F5309}"/>
              </a:ext>
            </a:extLst>
          </p:cNvPr>
          <p:cNvSpPr/>
          <p:nvPr/>
        </p:nvSpPr>
        <p:spPr bwMode="auto">
          <a:xfrm rot="7325671">
            <a:off x="5675171" y="4308756"/>
            <a:ext cx="864096" cy="1382444"/>
          </a:xfrm>
          <a:prstGeom prst="downArrow">
            <a:avLst/>
          </a:prstGeom>
          <a:solidFill>
            <a:srgbClr val="FF505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1E91E2-2747-4A1D-997B-85F9B7B8DDC8}"/>
              </a:ext>
            </a:extLst>
          </p:cNvPr>
          <p:cNvSpPr txBox="1"/>
          <p:nvPr/>
        </p:nvSpPr>
        <p:spPr>
          <a:xfrm>
            <a:off x="6084168" y="4828313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</a:t>
            </a: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A95E8121-3B50-47C2-9EE4-6633E4A17E0F}"/>
              </a:ext>
            </a:extLst>
          </p:cNvPr>
          <p:cNvSpPr/>
          <p:nvPr/>
        </p:nvSpPr>
        <p:spPr bwMode="auto">
          <a:xfrm rot="16200000">
            <a:off x="3419871" y="3475667"/>
            <a:ext cx="864096" cy="831849"/>
          </a:xfrm>
          <a:prstGeom prst="downArrow">
            <a:avLst/>
          </a:prstGeom>
          <a:solidFill>
            <a:srgbClr val="FF505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A894A2-AF34-4AC3-AAD5-58844D578DB0}"/>
              </a:ext>
            </a:extLst>
          </p:cNvPr>
          <p:cNvSpPr txBox="1"/>
          <p:nvPr/>
        </p:nvSpPr>
        <p:spPr>
          <a:xfrm>
            <a:off x="3699841" y="3660758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8D14DF-C8EA-44EE-9869-CC76E80BB045}"/>
              </a:ext>
            </a:extLst>
          </p:cNvPr>
          <p:cNvSpPr txBox="1"/>
          <p:nvPr/>
        </p:nvSpPr>
        <p:spPr>
          <a:xfrm>
            <a:off x="723897" y="503711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Componentes Principais: 1 e 2</a:t>
            </a:r>
          </a:p>
        </p:txBody>
      </p:sp>
    </p:spTree>
    <p:extLst>
      <p:ext uri="{BB962C8B-B14F-4D97-AF65-F5344CB8AC3E}">
        <p14:creationId xmlns:p14="http://schemas.microsoft.com/office/powerpoint/2010/main" val="180742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143992" y="729378"/>
            <a:ext cx="8820495" cy="40934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i="0" dirty="0">
                <a:solidFill>
                  <a:srgbClr val="242729"/>
                </a:solidFill>
                <a:latin typeface="inherit"/>
              </a:rPr>
              <a:t>HDFS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-Sistema de arquivos do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, este sistema de arquivos trabalha de forma distribuída, utilizando grandes blocos de memória.</a:t>
            </a:r>
          </a:p>
          <a:p>
            <a:endParaRPr lang="pt-BR" sz="2000" i="0" dirty="0">
              <a:solidFill>
                <a:srgbClr val="242729"/>
              </a:solidFill>
              <a:latin typeface="inherit"/>
            </a:endParaRPr>
          </a:p>
          <a:p>
            <a:r>
              <a:rPr lang="pt-BR" sz="2000" i="0" dirty="0">
                <a:solidFill>
                  <a:srgbClr val="242729"/>
                </a:solidFill>
                <a:latin typeface="inherit"/>
              </a:rPr>
              <a:t>Map </a:t>
            </a:r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Reduce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-Modelo de programação para processamento em larga escala. Tendo como fundamentos o mapeamento(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) e a redução (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).</a:t>
            </a:r>
          </a:p>
          <a:p>
            <a:endParaRPr lang="pt-BR" sz="2000" i="0" dirty="0">
              <a:solidFill>
                <a:srgbClr val="242729"/>
              </a:solidFill>
              <a:latin typeface="inherit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Yarn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-Trata-se de uma plataforma de gerenciamento de recursos responsável pelo gerenciamento dos recursos computacionais em cluster, assim como pelo agendamento dos recursos.</a:t>
            </a:r>
          </a:p>
          <a:p>
            <a:endParaRPr lang="pt-BR" sz="2000" i="0" dirty="0">
              <a:solidFill>
                <a:srgbClr val="242729"/>
              </a:solidFill>
              <a:latin typeface="inherit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Pig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-Linguagem para criação de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MapReduces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, assemelhado ao Power Shell, servindo para análise de grandes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datasets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 Atualmente, está sendo incorporado diretamente por outros componentes.</a:t>
            </a:r>
          </a:p>
        </p:txBody>
      </p:sp>
      <p:pic>
        <p:nvPicPr>
          <p:cNvPr id="6" name="Shape 390">
            <a:extLst>
              <a:ext uri="{FF2B5EF4-FFF2-40B4-BE49-F238E27FC236}">
                <a16:creationId xmlns:a16="http://schemas.microsoft.com/office/drawing/2014/main" id="{60223026-F6E6-4D00-9A5D-7165396FC8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93" t="35889" r="20889" b="20443"/>
          <a:stretch/>
        </p:blipFill>
        <p:spPr>
          <a:xfrm>
            <a:off x="7141776" y="4954677"/>
            <a:ext cx="1715185" cy="888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79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127538" y="666705"/>
            <a:ext cx="8691684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Hbase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-Um banco da dados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NoSQL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 orientado a colunas (colunar), que pode ser usado sobre o HDFS. Provê acesso a grandes quantidades de dados com alta velocidade.</a:t>
            </a:r>
          </a:p>
          <a:p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Flume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-Sistema de exportação de logs, contendo grande quantidade de dados para o HDFS.</a:t>
            </a:r>
          </a:p>
          <a:p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i="0">
                <a:solidFill>
                  <a:srgbClr val="242729"/>
                </a:solidFill>
                <a:latin typeface="inherit"/>
              </a:rPr>
              <a:t>Ambari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-Monitoramento de clusters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 Trata-se de ambiente destinado ao desenvolvimento do software de provisionamento, gerenciamento e monitoramento de cluster do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 O mais próximo de uma interface IDE de desenvolvimento.</a:t>
            </a:r>
          </a:p>
          <a:p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Arial" panose="020B0604020202020204" pitchFamily="34" charset="0"/>
              </a:rPr>
              <a:t>Avro</a:t>
            </a:r>
            <a:r>
              <a:rPr lang="pt-BR" sz="20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–Ambiente para serialização, também um padrão em formato de dados a sofrerem ingestão de dados.</a:t>
            </a:r>
            <a:endParaRPr lang="pt-BR" sz="2000" i="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Shape 390">
            <a:extLst>
              <a:ext uri="{FF2B5EF4-FFF2-40B4-BE49-F238E27FC236}">
                <a16:creationId xmlns:a16="http://schemas.microsoft.com/office/drawing/2014/main" id="{EC22EC33-F12D-4C82-AB3D-E68C299FDE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93" t="35889" r="20889" b="20443"/>
          <a:stretch/>
        </p:blipFill>
        <p:spPr>
          <a:xfrm>
            <a:off x="7445963" y="4859515"/>
            <a:ext cx="1562892" cy="827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94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118835" y="620688"/>
            <a:ext cx="8712968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Sqoop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Ferramente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 de exportação de dados de SGBDS para 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 Usa JDBC, gera uma classe Java de exportação de dados para cada tabela no esquema relacional. Trata-se do ETL, ou melhor, do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ingestor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 de dados, fazendo a leitura e escrita nas bases do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</a:t>
            </a:r>
          </a:p>
          <a:p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Oozie</a:t>
            </a:r>
            <a:r>
              <a:rPr lang="pt-BR" sz="2000" i="0" dirty="0">
                <a:solidFill>
                  <a:srgbClr val="242729"/>
                </a:solidFill>
                <a:latin typeface="inherit"/>
              </a:rPr>
              <a:t> / </a:t>
            </a:r>
            <a:r>
              <a:rPr lang="pt-BR" sz="2000" i="0" dirty="0" err="1">
                <a:solidFill>
                  <a:srgbClr val="242729"/>
                </a:solidFill>
                <a:latin typeface="inherit"/>
              </a:rPr>
              <a:t>Control-M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Agendador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/gerenciador de tarefas e </a:t>
            </a:r>
            <a:r>
              <a:rPr lang="pt-BR" sz="2000" i="0" dirty="0">
                <a:solidFill>
                  <a:srgbClr val="242729"/>
                </a:solidFill>
                <a:latin typeface="inherit"/>
              </a:rPr>
              <a:t>Workflows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 para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.</a:t>
            </a:r>
          </a:p>
          <a:p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i="0" dirty="0" err="1">
                <a:solidFill>
                  <a:srgbClr val="242729"/>
                </a:solidFill>
                <a:latin typeface="Arial" panose="020B0604020202020204" pitchFamily="34" charset="0"/>
              </a:rPr>
              <a:t>Zookeeper</a:t>
            </a:r>
            <a:r>
              <a:rPr lang="pt-BR" sz="20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–Trata-se de um serviço centralizado para manutenção de nomenclatura, grupo de serviços e sincronismo. Coordenador de aplicações.</a:t>
            </a:r>
          </a:p>
        </p:txBody>
      </p:sp>
      <p:pic>
        <p:nvPicPr>
          <p:cNvPr id="6" name="Shape 390">
            <a:extLst>
              <a:ext uri="{FF2B5EF4-FFF2-40B4-BE49-F238E27FC236}">
                <a16:creationId xmlns:a16="http://schemas.microsoft.com/office/drawing/2014/main" id="{868BF398-6371-4E4D-9DF4-85581B1CB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93" t="35889" r="20889" b="20443"/>
          <a:stretch/>
        </p:blipFill>
        <p:spPr>
          <a:xfrm>
            <a:off x="7024351" y="4653136"/>
            <a:ext cx="1774090" cy="823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05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101217" y="635927"/>
            <a:ext cx="8712968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inherit"/>
              </a:rPr>
              <a:t>MAHOUT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 Framework que permite criação de aplicações escaláveis de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Machine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Leaning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dentro do ecossistema do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TEZ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– É um ambiente que permite a criação de aplicativos que usam a teoria dos grafos de forma acíclica para processamento complexo de dados.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i="0" dirty="0" err="1">
                <a:solidFill>
                  <a:srgbClr val="242729"/>
                </a:solidFill>
                <a:latin typeface="inherit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 -Converte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queries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SQL em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MapReduces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 Trata-se do ambiente equivalente ao Data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Warehouse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fazendo uma correlação com as soluções dimensionais. Permite leitura, escrita e gerenciamento de grandes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datasets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distribuídos, usando a linguagem HQL, ou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QL, muito parecida com a tradicional linguagem SQL.</a:t>
            </a:r>
          </a:p>
          <a:p>
            <a:endParaRPr lang="pt-BR" sz="220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Shape 390">
            <a:extLst>
              <a:ext uri="{FF2B5EF4-FFF2-40B4-BE49-F238E27FC236}">
                <a16:creationId xmlns:a16="http://schemas.microsoft.com/office/drawing/2014/main" id="{868BF398-6371-4E4D-9DF4-85581B1CB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93" t="35889" r="20889" b="20443"/>
          <a:stretch/>
        </p:blipFill>
        <p:spPr>
          <a:xfrm>
            <a:off x="6882578" y="4731444"/>
            <a:ext cx="2016224" cy="1071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79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Quem e o que? 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107504" y="836712"/>
            <a:ext cx="87129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CHUKWA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– Trata-se de ambiente para monitoramento de grandes ambientes distribuídos.</a:t>
            </a:r>
            <a:endParaRPr lang="pt-BR" sz="220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Hoje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é mantido pela fundação Apache. E tem como distribuições </a:t>
            </a:r>
            <a:r>
              <a:rPr lang="pt-BR" sz="2200" i="0" dirty="0">
                <a:solidFill>
                  <a:srgbClr val="242729"/>
                </a:solidFill>
                <a:latin typeface="inherit"/>
              </a:rPr>
              <a:t>Enterprise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 mais conhecidas a da Cloudera e da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Hortonworks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 Alguns links, na imagem reduzida abaixo.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Shape 390">
            <a:extLst>
              <a:ext uri="{FF2B5EF4-FFF2-40B4-BE49-F238E27FC236}">
                <a16:creationId xmlns:a16="http://schemas.microsoft.com/office/drawing/2014/main" id="{868BF398-6371-4E4D-9DF4-85581B1CB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93" t="35889" r="20889" b="20443"/>
          <a:stretch/>
        </p:blipFill>
        <p:spPr>
          <a:xfrm>
            <a:off x="5652120" y="4409037"/>
            <a:ext cx="2016224" cy="107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82A9F0-D68B-4F75-80EB-4976FDDF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932952"/>
            <a:ext cx="4824536" cy="29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0DA50-F7E6-44FA-832C-7859D89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Apache Hadoop – Princípios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041A86-6209-40D6-9628-ADB15129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02" y="1566314"/>
            <a:ext cx="5038214" cy="39834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1E4D36-2409-45A1-9A15-286063F1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566314"/>
            <a:ext cx="4711922" cy="39150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F6F37D-E070-4C5D-8DA9-947C4F46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1566314"/>
            <a:ext cx="4860507" cy="39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Data Lake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61584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0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50825" y="90805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Princípios de </a:t>
            </a:r>
            <a:r>
              <a:rPr lang="pt-BR" altLang="pt-BR" sz="2000" b="0" i="0" dirty="0" err="1"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endParaRPr lang="pt-BR" altLang="pt-BR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Descrição</a:t>
            </a: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Arquitetura (Conceitos, </a:t>
            </a:r>
            <a:r>
              <a:rPr lang="pt-BR" altLang="pt-BR" sz="2000" b="0" i="0" dirty="0" err="1">
                <a:latin typeface="Calibri" panose="020F0502020204030204" pitchFamily="34" charset="0"/>
                <a:cs typeface="Calibri" panose="020F0502020204030204" pitchFamily="34" charset="0"/>
              </a:rPr>
              <a:t>Hortonworks</a:t>
            </a:r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, Cloudera, e muito mais)</a:t>
            </a: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Ecossistema (alguns atores)</a:t>
            </a: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Data Lake</a:t>
            </a:r>
          </a:p>
          <a:p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Aplicando </a:t>
            </a:r>
            <a:r>
              <a:rPr lang="pt-BR" altLang="pt-BR" sz="2000" b="0" i="0" dirty="0" err="1"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endParaRPr lang="pt-BR" altLang="pt-BR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HDFS</a:t>
            </a:r>
          </a:p>
          <a:p>
            <a:pPr lvl="1"/>
            <a:r>
              <a:rPr lang="pt-BR" altLang="pt-BR" sz="2000" b="0" i="0" dirty="0">
                <a:latin typeface="Calibri" panose="020F0502020204030204" pitchFamily="34" charset="0"/>
                <a:cs typeface="Calibri" panose="020F0502020204030204" pitchFamily="34" charset="0"/>
              </a:rPr>
              <a:t>Map </a:t>
            </a:r>
            <a:r>
              <a:rPr lang="pt-BR" altLang="pt-BR" sz="2000" b="0" i="0" dirty="0" err="1"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endParaRPr lang="pt-BR" altLang="pt-BR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BR" altLang="pt-BR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0"/>
            <a:ext cx="47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0" dirty="0">
                <a:latin typeface="+mn-lt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90374"/>
            <a:ext cx="6720427" cy="5032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Aplicando </a:t>
            </a: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endParaRPr kumimoji="0" lang="pt-BR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7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Aplicando ferramentas -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12F54B-91B6-481E-864F-439B70F044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1024"/>
            <a:ext cx="6300420" cy="47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Aplicando ferramentas -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Em vez de um poderoso computador, inúmeros computadores espalhados pelos mais diversos lugares. (escalabilidade horizontal)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0D111B-E3A1-4DBC-97EE-466B8291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01123"/>
            <a:ext cx="5138737" cy="38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 - HDFS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61584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5364088" y="48691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000000"/>
                </a:solidFill>
              </a:rPr>
              <a:t>Aspectos do HDFS</a:t>
            </a: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0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62FA4D-ADA2-4F7E-BDAB-CFD3BD83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132856"/>
            <a:ext cx="7582048" cy="36650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Primeiramente, vamos entender a estratégia de funcionamento do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</a:t>
            </a:r>
          </a:p>
          <a:p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Começamos por replicar os dados.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93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34217" y="642394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O </a:t>
            </a:r>
            <a:r>
              <a:rPr lang="pt-BR" sz="2000" i="0" dirty="0">
                <a:solidFill>
                  <a:srgbClr val="242729"/>
                </a:solidFill>
                <a:latin typeface="Arial" panose="020B0604020202020204" pitchFamily="34" charset="0"/>
              </a:rPr>
              <a:t>HDFS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é o sistema distribuído de arquivos do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, baseado no sistema de arquivos especificado pela Google, em 2003.</a:t>
            </a:r>
            <a:endParaRPr lang="pt-BR" sz="20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DBE3EE-67A5-48EA-816F-251F14A9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55202"/>
            <a:ext cx="2531171" cy="142683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5950CAB-6B4C-46C2-B04F-4F300902897B}"/>
              </a:ext>
            </a:extLst>
          </p:cNvPr>
          <p:cNvSpPr/>
          <p:nvPr/>
        </p:nvSpPr>
        <p:spPr>
          <a:xfrm>
            <a:off x="329816" y="3221250"/>
            <a:ext cx="8712968" cy="26468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Do </a:t>
            </a:r>
            <a:r>
              <a:rPr lang="pt-BR" sz="2000" i="0" dirty="0">
                <a:solidFill>
                  <a:srgbClr val="242729"/>
                </a:solidFill>
                <a:latin typeface="Arial" panose="020B0604020202020204" pitchFamily="34" charset="0"/>
              </a:rPr>
              <a:t>GFS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originou-se  o </a:t>
            </a:r>
            <a:r>
              <a:rPr lang="pt-BR" sz="2000" i="0" dirty="0">
                <a:solidFill>
                  <a:srgbClr val="242729"/>
                </a:solidFill>
                <a:latin typeface="Arial" panose="020B0604020202020204" pitchFamily="34" charset="0"/>
              </a:rPr>
              <a:t>HDFS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principalmente preocupado com...</a:t>
            </a:r>
          </a:p>
          <a:p>
            <a:endParaRPr lang="pt-BR" sz="20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Velocidade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Variedade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Note que somente 3 </a:t>
            </a:r>
            <a:r>
              <a:rPr lang="pt-BR" sz="20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Vs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 são “TI” de verdade, como lembramos de nosso exemplo com a participação do próprio Batman...</a:t>
            </a:r>
            <a:endParaRPr lang="pt-BR" sz="20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FDFE8F-B1FE-48DA-B530-E6370FFE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183" y="1400963"/>
            <a:ext cx="1874563" cy="13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 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HDFS </a:t>
            </a: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replica os dados em Nós distintos. Vamos supor termos inúmeros servidores num sistema distribuído em vários servidores.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Vantagem: Distribuir tarefas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42729"/>
                </a:solidFill>
                <a:latin typeface="Arial" panose="020B0604020202020204" pitchFamily="34" charset="0"/>
              </a:rPr>
              <a:t>Desvantagem: Riscos maiores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29AF6A74-F193-4004-A9B7-B8A7F14E7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48880"/>
            <a:ext cx="5819923" cy="34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6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38164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A operação, para ser eficaz, não pode depender de uma coordenação entre nós.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Cada nó não deve saber o conteúdo ou tarefa existente ou sendo executada em nenhum outro nó.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O gerenciamento fica a carga de servidores </a:t>
            </a:r>
            <a:r>
              <a:rPr lang="pt-BR" sz="2200" b="0" i="0" dirty="0" err="1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master</a:t>
            </a: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, o </a:t>
            </a:r>
            <a:r>
              <a:rPr lang="pt-BR" sz="2200" b="0" i="0" dirty="0" err="1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 Node e o </a:t>
            </a:r>
            <a:r>
              <a:rPr lang="pt-BR" sz="2200" b="0" i="0" dirty="0" err="1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Job</a:t>
            </a: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Tracker</a:t>
            </a:r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D4CD9E0-FDBD-434A-8923-BA8DAD8D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08" y="3497380"/>
            <a:ext cx="2927784" cy="23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35158" y="116632"/>
            <a:ext cx="2250842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401" name="Shape 401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232756"/>
            <a:ext cx="7848872" cy="439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55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 HDFS praticamente executa 3 tarefas distintas: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1- Particionamento de Arquivos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832459-7A29-4AEB-A74E-4F24D278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83" y="1729264"/>
            <a:ext cx="2598217" cy="38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047386"/>
            <a:ext cx="6360387" cy="476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/>
              <a:t>Princípios do </a:t>
            </a:r>
            <a:r>
              <a:rPr lang="pt-BR" sz="2400" b="0" i="0" dirty="0" err="1"/>
              <a:t>Hadoop</a:t>
            </a:r>
            <a:endParaRPr lang="pt-BR" sz="2400" b="0" i="0" dirty="0"/>
          </a:p>
        </p:txBody>
      </p:sp>
    </p:spTree>
    <p:extLst>
      <p:ext uri="{BB962C8B-B14F-4D97-AF65-F5344CB8AC3E}">
        <p14:creationId xmlns:p14="http://schemas.microsoft.com/office/powerpoint/2010/main" val="2059725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 HDFS praticamente executa 3 tarefas distintas: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2- Armazena os blocos em algum Data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CEB357-C87C-4472-8DD7-872242B4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132856"/>
            <a:ext cx="5822776" cy="35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2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 HDFS praticamente executa 3 tarefas distintas: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3- Replica os blocos nos data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Data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Nodes, em 3 nós, por padrão.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C04608-0A1B-46B5-ABDA-D0DDAA99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276872"/>
            <a:ext cx="5877272" cy="34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9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Uma vez que ficamos com um servidor a menos,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irá realizar nova réplica entre os servidores restantes, mantendo a segurança estipulada anteriormente.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835B76-03FC-49F2-9603-F882A71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95" y="1988840"/>
            <a:ext cx="6456177" cy="38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31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Essas réplicas permitem tornar o processo tolerante a falhas, na medida em que se um servidor cair, outros assumem seu papel.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7E4B16-939E-4AAC-802F-E7A86B7A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41" y="1844824"/>
            <a:ext cx="6508010" cy="39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HDFS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também observa questões de latência, portanto quando possível, os acessos serão feitos num mesmo rack.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84B927-37ED-4F1D-A212-EA8190C7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844824"/>
            <a:ext cx="6041474" cy="37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63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35834"/>
            <a:ext cx="1907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 descr="HDFS Arquitetur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864" y="592958"/>
            <a:ext cx="7848872" cy="5256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976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 – Map </a:t>
            </a: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Reduce</a:t>
            </a:r>
            <a:endParaRPr kumimoji="0" lang="pt-BR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12" y="980728"/>
            <a:ext cx="5320244" cy="422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4959711" y="48378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000000"/>
                </a:solidFill>
              </a:rPr>
              <a:t>Aspectos do Map </a:t>
            </a:r>
            <a:r>
              <a:rPr lang="pt-BR" dirty="0" err="1">
                <a:solidFill>
                  <a:srgbClr val="000000"/>
                </a:solidFill>
              </a:rPr>
              <a:t>Reduce</a:t>
            </a: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906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Aplicando ferramentas -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209CCB-CC08-4D7D-9255-CF080BE5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890712"/>
            <a:ext cx="8667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2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trata-se de um processo disparado em algum momento, pelo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irá processar dados de forma distribuída, a partir de sua localização, características e demais aspectos gerenciados pelo HDFS.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então transforma dados maiores em menores, através de vários aspectos sintetizadores.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é uma composição de programas em várias linguagens como Python, C++ e Java  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21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possui dois métodos básicos: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Mapper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deve mapear determinada chave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Reducer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irá reduzir um conjunto, depois ordenar, simplificar ou realizar algum processo que permita tal coisa.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7C0621-33A1-4028-9602-D55B6B66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578232"/>
            <a:ext cx="76295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928" y="106376"/>
            <a:ext cx="3130911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Descrição </a:t>
            </a:r>
          </a:p>
        </p:txBody>
      </p:sp>
      <p:sp>
        <p:nvSpPr>
          <p:cNvPr id="374" name="Shape 374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179512" y="413031"/>
            <a:ext cx="8784976" cy="72596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é uma plataforma de software em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de computação distribuída voltada para clusters e processamento de grandes massas de dados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200844" y="1445654"/>
            <a:ext cx="8784976" cy="407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128588" marR="0" lvl="0" indent="-128588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1F3864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Escalabilidade – Aumento linear da capacidade de processamento/armazenamento. Plataformas chegando a 100.000 servidores.</a:t>
            </a:r>
          </a:p>
          <a:p>
            <a:pPr marL="128588" marR="0" lvl="0" indent="-128588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1F3864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 – Open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sem custos de licença, várias empresas colaborando, ritmo acelerado de evolução.</a:t>
            </a:r>
          </a:p>
          <a:p>
            <a:pPr marL="128588" marR="0" lvl="0" indent="-128588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1F3864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Padrões Abertos – Conectividade com várias tecnologias de mercado. Utilização de infraestrutura heterogênea.</a:t>
            </a:r>
          </a:p>
          <a:p>
            <a:pPr marL="128588" marR="0" lvl="0" indent="-128588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1F3864"/>
              </a:buClr>
              <a:buSzPct val="120000"/>
              <a:buFont typeface="Arial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Padrão de Indústria – Convergência de várias empresas de grande porte em um padrão comum de trabalho.</a:t>
            </a:r>
          </a:p>
          <a:p>
            <a:pPr marL="257175" marR="0" lvl="0" indent="-257175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960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as três funções: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188DF4-C3E4-4EA5-A3FE-B9FC995F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1764312"/>
            <a:ext cx="66484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9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no processo de mapeamento...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E949C-31C8-457C-87BA-ED9F022F5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26" y="1454484"/>
            <a:ext cx="8049748" cy="381053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28EAFB-1D18-4FAB-BEAC-8D39AA511744}"/>
              </a:ext>
            </a:extLst>
          </p:cNvPr>
          <p:cNvSpPr txBox="1"/>
          <p:nvPr/>
        </p:nvSpPr>
        <p:spPr>
          <a:xfrm>
            <a:off x="1475656" y="521885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/>
              <a:t>Somente a chave e seu valor associado serão aproveitados.</a:t>
            </a:r>
          </a:p>
        </p:txBody>
      </p:sp>
      <p:pic>
        <p:nvPicPr>
          <p:cNvPr id="9" name="Imagem 8" descr="Uma imagem contendo sinal&#10;&#10;Descrição gerada com muito alta confiança">
            <a:extLst>
              <a:ext uri="{FF2B5EF4-FFF2-40B4-BE49-F238E27FC236}">
                <a16:creationId xmlns:a16="http://schemas.microsoft.com/office/drawing/2014/main" id="{816C8673-DFC6-4B39-B25B-7C5AC3E23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57" y="2947688"/>
            <a:ext cx="918310" cy="4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5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Aplicando ferramentas -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A8C3A-22E5-47A9-92AE-A1B1B12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8" y="1237402"/>
            <a:ext cx="7741824" cy="4651380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EBF0F299-DBBC-4E12-93A9-C2D851E26A28}"/>
              </a:ext>
            </a:extLst>
          </p:cNvPr>
          <p:cNvSpPr/>
          <p:nvPr/>
        </p:nvSpPr>
        <p:spPr bwMode="auto">
          <a:xfrm rot="3164045">
            <a:off x="2848846" y="930594"/>
            <a:ext cx="2034477" cy="1021127"/>
          </a:xfrm>
          <a:prstGeom prst="rightArrow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1CFA50-9BD9-41B5-B1D2-727D373C1F34}"/>
              </a:ext>
            </a:extLst>
          </p:cNvPr>
          <p:cNvSpPr txBox="1"/>
          <p:nvPr/>
        </p:nvSpPr>
        <p:spPr>
          <a:xfrm>
            <a:off x="2067044" y="1160485"/>
            <a:ext cx="261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/>
              <a:t>Mapeando...</a:t>
            </a:r>
          </a:p>
        </p:txBody>
      </p:sp>
    </p:spTree>
    <p:extLst>
      <p:ext uri="{BB962C8B-B14F-4D97-AF65-F5344CB8AC3E}">
        <p14:creationId xmlns:p14="http://schemas.microsoft.com/office/powerpoint/2010/main" val="122001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tomando as chaves e as ordenando ...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28EAFB-1D18-4FAB-BEAC-8D39AA511744}"/>
              </a:ext>
            </a:extLst>
          </p:cNvPr>
          <p:cNvSpPr txBox="1"/>
          <p:nvPr/>
        </p:nvSpPr>
        <p:spPr>
          <a:xfrm>
            <a:off x="2812206" y="4776416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/>
              <a:t>Processo de redução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AC963B-93CE-40A6-BCEE-1AF5CC53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6" y="1340768"/>
            <a:ext cx="1921174" cy="22871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742DA2-05FF-405A-ACDC-3E52C1666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57" y="1619022"/>
            <a:ext cx="1553143" cy="18207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09219E-70FC-47DD-9489-7E094A411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87" y="1824366"/>
            <a:ext cx="2764122" cy="141001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3F4CABB-3958-4373-941E-A73E5995F764}"/>
              </a:ext>
            </a:extLst>
          </p:cNvPr>
          <p:cNvSpPr/>
          <p:nvPr/>
        </p:nvSpPr>
        <p:spPr bwMode="auto">
          <a:xfrm>
            <a:off x="2211947" y="2002083"/>
            <a:ext cx="1195757" cy="822002"/>
          </a:xfrm>
          <a:prstGeom prst="rightArrow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D39C4FA-5E21-412F-959C-9A14CC6E0067}"/>
              </a:ext>
            </a:extLst>
          </p:cNvPr>
          <p:cNvSpPr/>
          <p:nvPr/>
        </p:nvSpPr>
        <p:spPr bwMode="auto">
          <a:xfrm>
            <a:off x="5083415" y="1979872"/>
            <a:ext cx="1195757" cy="822002"/>
          </a:xfrm>
          <a:prstGeom prst="rightArrow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1755E03-1F64-44FD-9D57-0F2E6A059701}"/>
              </a:ext>
            </a:extLst>
          </p:cNvPr>
          <p:cNvSpPr/>
          <p:nvPr/>
        </p:nvSpPr>
        <p:spPr bwMode="auto">
          <a:xfrm rot="5400000">
            <a:off x="7318367" y="3358907"/>
            <a:ext cx="902365" cy="822002"/>
          </a:xfrm>
          <a:prstGeom prst="rightArrow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1D172F2-B184-48F5-A3BE-3A321C12B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290968"/>
            <a:ext cx="3372298" cy="16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resulta em ...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B104F-7AC6-447A-AF92-9D548084D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87" y="1961767"/>
            <a:ext cx="5391626" cy="3239266"/>
          </a:xfrm>
          <a:prstGeom prst="rect">
            <a:avLst/>
          </a:prstGeom>
        </p:spPr>
      </p:pic>
      <p:pic>
        <p:nvPicPr>
          <p:cNvPr id="12" name="Imagem 11" descr="Uma imagem contendo sinal&#10;&#10;Descrição gerada com muito alta confiança">
            <a:extLst>
              <a:ext uri="{FF2B5EF4-FFF2-40B4-BE49-F238E27FC236}">
                <a16:creationId xmlns:a16="http://schemas.microsoft.com/office/drawing/2014/main" id="{3A899576-AE63-4FFD-8681-8E0EA885C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38" y="2807137"/>
            <a:ext cx="1537608" cy="6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9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107504" y="83671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lembre-se, trata-se de algo distribuído!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AD77A948-7763-4965-AB09-E6BA243C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66" y="1562569"/>
            <a:ext cx="6299468" cy="43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Map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indo além...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38164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Conhecer 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Map </a:t>
            </a:r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,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era algo obrigatório para os primeiros desenvolvedores em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 Todavia, sua alta complexidade fez com que esse processo acabasse encapsulado, como sempre ocorre com tudo aquilo que é mais complexo.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Lembre-se que originalmente o DOS era um sistema operacional para acesso aos dados em discos. Depois passou a gerenciar processos e memória.</a:t>
            </a:r>
          </a:p>
          <a:p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Atualmente, os sistemas operacionais são gráficos e cheio de recursos que quase nem percebemos sua presença. </a:t>
            </a:r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05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 – TEZ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12" y="980728"/>
            <a:ext cx="5320244" cy="422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4959711" y="48378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Aspectos do TEZ</a:t>
            </a:r>
          </a:p>
        </p:txBody>
      </p:sp>
    </p:spTree>
    <p:extLst>
      <p:ext uri="{BB962C8B-B14F-4D97-AF65-F5344CB8AC3E}">
        <p14:creationId xmlns:p14="http://schemas.microsoft.com/office/powerpoint/2010/main" val="4230555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44935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No ambiente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da Apache o TEZ foi construído com o objetivo de permitir que uma aplicação, como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possa fazer acessos a um complexo conjunto de tarefas acíclicas baseadas em grafos. </a:t>
            </a:r>
          </a:p>
          <a:p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O TEZ está construído sobre o YARN, do qual naturalmente depende, em função da necessidade de gerenciamento e de processos.</a:t>
            </a: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Essencialmente, o TEZ permite que uma query seja traduzida numa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infinidade de acessos a maneira dos grafos, ou seja, permite que a query seja repartida em conjuntos cada vez menores, muito a caráter para estratégias distribuídas.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43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439119-8017-4185-B89C-6002B3BF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296813"/>
            <a:ext cx="7629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 - Arquitetura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61584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489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44935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No ambiente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da Apache o TEZ foi construído com o objetivo de permitir que uma aplicação, como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possa fazer acessos a um complexo conjunto de tarefas acíclicas baseadas em grafos. </a:t>
            </a:r>
          </a:p>
          <a:p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O TEZ está construído sobre o YARN, do qual naturalmente depende, em função da necessidade de gerenciamento e de processos.</a:t>
            </a:r>
          </a:p>
          <a:p>
            <a:endParaRPr lang="pt-BR" sz="220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Essencialmente, o TEZ permite que uma query seja traduzida numa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infinidade de acessos a maneira dos grafos, ou seja, permite que a query seja repartida em conjuntos cada vez menores, muito a caráter para estratégias distribuídas.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306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0" name="Picture 2" descr="Resultado de imagem para TEZ Hadoop funcionamento">
            <a:extLst>
              <a:ext uri="{FF2B5EF4-FFF2-40B4-BE49-F238E27FC236}">
                <a16:creationId xmlns:a16="http://schemas.microsoft.com/office/drawing/2014/main" id="{4A30E8DA-FA01-43A9-BA01-41052B1A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1" y="1637184"/>
            <a:ext cx="838331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83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24622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Ocorre que SQL foi desenvolvida baseada na teoria dos conjuntos, ou seja, em sua base encontramos grafos.</a:t>
            </a:r>
          </a:p>
          <a:p>
            <a:r>
              <a:rPr lang="pt-BR" sz="22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Ora,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se podemos decompor SQL então torna-se possível converter query em árvores de consulta, típicos grafos que podem “quebrar” a query em tarefas menores separadas, na verdade muito relacionadas aos conceitos de plano de execução dos bancos de dados relacionais.</a:t>
            </a:r>
            <a:endParaRPr lang="pt-BR" sz="2200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A32E50-F904-45C5-84F6-ED43D744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3737911"/>
            <a:ext cx="4271963" cy="12198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FD9CC2-63BF-43EB-895F-D22B68F7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80" y="3449006"/>
            <a:ext cx="3718570" cy="185529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2E6946C2-5971-4859-8832-6C952181E808}"/>
              </a:ext>
            </a:extLst>
          </p:cNvPr>
          <p:cNvSpPr/>
          <p:nvPr/>
        </p:nvSpPr>
        <p:spPr bwMode="auto">
          <a:xfrm>
            <a:off x="4315780" y="4174753"/>
            <a:ext cx="51244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1" i="1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Square721 BT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428DB1-D1C5-4486-A456-48939178F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" y="4923777"/>
            <a:ext cx="326707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FD9CC2-63BF-43EB-895F-D22B68F7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590350"/>
            <a:ext cx="6051735" cy="3019374"/>
          </a:xfrm>
          <a:prstGeom prst="rect">
            <a:avLst/>
          </a:prstGeom>
        </p:spPr>
      </p:pic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TEZ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A32E50-F904-45C5-84F6-ED43D744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840120"/>
            <a:ext cx="5280075" cy="2608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428DB1-D1C5-4486-A456-48939178F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5713962"/>
            <a:ext cx="326707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62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116632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Hadoop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 – </a:t>
            </a:r>
            <a:r>
              <a:rPr kumimoji="0" lang="pt-BR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Spark</a:t>
            </a:r>
            <a:endParaRPr kumimoji="0" lang="pt-BR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12" y="980728"/>
            <a:ext cx="5320244" cy="422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4959711" y="48378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Aspectos do </a:t>
            </a:r>
            <a:r>
              <a:rPr kumimoji="0" lang="pt-BR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quare721 BT" pitchFamily="34" charset="0"/>
                <a:ea typeface="+mn-ea"/>
                <a:cs typeface="+mn-cs"/>
              </a:rPr>
              <a:t>Spark</a:t>
            </a: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449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443068" y="788700"/>
            <a:ext cx="8562664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Apache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é uma ferramenta Big Data da Apache, que tem o objetivo de processar grandes conjuntos de dados de forma paralela e distribuída. 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Nesse sentido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estende o modelo de programação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MapReduce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popularizado pela própria Apache no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o que facilita o desenvolvimento de aplicações de processamento de grandes volumes de dados. 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108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443068" y="788700"/>
            <a:ext cx="8562664" cy="24622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Além do modelo de programação estendido,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também apresenta uma performance muito superior ao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chegando a apresentar performances dezenas de vezes superior àquela tecnologia. Naturalmente, pode funcionar integrado ao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especificamente dando ao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um desempenho muito superior ao que seria obtido com “apenas”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básico. 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255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No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todos os componentes funcionam integrados na própria ferramenta, como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Streamming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SQL e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GraphX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diferentemente do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onde é necessário utilizar ferramentas que se integram a ele, mas que são distribuídas separadamente, como o Apache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Hive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 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Além disso, outro aspecto importante é que ele permite a programação em três linguagens: Java, Scala e Python..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788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possui diversos componentes adequados aos distintos tipos de processamentos, todos construídos sobre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Core, por sua vez um componente que disponibiliza as funções básicas para o processamento como as funções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reduce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filter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e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collect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 Destacam-se: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Streamming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possibilita o processamento de fluxos em tempo real;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GraphX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realiza o processamento sobre grafos;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SparkSQL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para a utilização de SQL na realização de consultas e processamento sobre os dados no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MLlib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que é a biblioteca de aprendizado de máquina, com deferentes algoritmos para as mais diversas atividades, como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clustering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35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Streamming</a:t>
            </a:r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GraphX</a:t>
            </a:r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SparkSQL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MLlib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924193-3E1A-4C5E-BB7A-3B5344E2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97" y="2704910"/>
            <a:ext cx="6577205" cy="30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67FA55-0712-4A9D-9CF7-2F931773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6" y="1412776"/>
            <a:ext cx="8315378" cy="4050739"/>
          </a:xfrm>
          <a:prstGeom prst="rect">
            <a:avLst/>
          </a:prstGeom>
        </p:spPr>
      </p:pic>
      <p:sp>
        <p:nvSpPr>
          <p:cNvPr id="5" name="Shape 387">
            <a:extLst>
              <a:ext uri="{FF2B5EF4-FFF2-40B4-BE49-F238E27FC236}">
                <a16:creationId xmlns:a16="http://schemas.microsoft.com/office/drawing/2014/main" id="{105FE19D-DD77-41F3-994C-58282A5B6AB0}"/>
              </a:ext>
            </a:extLst>
          </p:cNvPr>
          <p:cNvSpPr/>
          <p:nvPr/>
        </p:nvSpPr>
        <p:spPr>
          <a:xfrm>
            <a:off x="107504" y="332656"/>
            <a:ext cx="5004048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Arquitetura Genérica</a:t>
            </a:r>
          </a:p>
        </p:txBody>
      </p:sp>
    </p:spTree>
    <p:extLst>
      <p:ext uri="{BB962C8B-B14F-4D97-AF65-F5344CB8AC3E}">
        <p14:creationId xmlns:p14="http://schemas.microsoft.com/office/powerpoint/2010/main" val="58173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As aplicações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são executadas como conjuntos independentes de processos em um cluster, coordenados pelo objeto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SparkContext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no seu programa principal, que atua como coordenador do processo.</a:t>
            </a:r>
          </a:p>
          <a:p>
            <a:pPr lvl="0"/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Especificamente, para executar em um cluster geralmente dentro do ecossistema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SparkContext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pode se conectar a vários tipos de gerenciadores de cluster (o gerenciador de cluster autônomo do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Mesos ou YARN), que aloca recursos entre aplicativos. 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329816" y="908720"/>
            <a:ext cx="8562664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Uma vez conectado,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adquire executores nos nós do cluster, que são processos que executam cálculos e armazenam dados para seu aplicativo. Em seguida, ele envia o código do aplicativo (definido pelos arquivos JAR ou Python transmitidos ao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SparkContext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) para os executores. Finalmente,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SparkContext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envia tarefas para os executores para serem executados.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6A0B4B-E4EA-45D6-81D7-C7CE8E56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3094390"/>
            <a:ext cx="59150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9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290668" y="692696"/>
            <a:ext cx="8562664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Atualmente, o sistema suporta três gerenciadores de cluster: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Independente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- um gerenciador de cluster simples incluído no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que facilita a configuração de um cluster.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Apache Mesos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- um gerenciador de cluster geral que também pode executar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MapReduce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e aplicativos de serviço.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i="0" dirty="0">
                <a:solidFill>
                  <a:srgbClr val="242729"/>
                </a:solidFill>
                <a:latin typeface="Arial" panose="020B0604020202020204" pitchFamily="34" charset="0"/>
              </a:rPr>
              <a:t> YARN 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- o gerenciador de recursos no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2, que é o caso mais frequente.</a:t>
            </a: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796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290668" y="692696"/>
            <a:ext cx="8562664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Além disso, temos...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Kubernetes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- um sistema de código aberto para automatizar a implantação, o dimensionamento e o gerenciamento de aplicativos em contêiner.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Um projeto de terceiros (não suportado pelo projeto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) existe para adicionar suporte ao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Nomad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como um gerenciador de cluster.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32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780" y="103161"/>
            <a:ext cx="46805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3ED578-494B-46E0-A482-B2800A2F2840}"/>
              </a:ext>
            </a:extLst>
          </p:cNvPr>
          <p:cNvSpPr/>
          <p:nvPr/>
        </p:nvSpPr>
        <p:spPr>
          <a:xfrm>
            <a:off x="290668" y="541742"/>
            <a:ext cx="856266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Há futuro?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Em um sentido amplo, um fornecedor especialista em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como 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Hortonworks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alega trabalhar com 55 das 100 maiores empresas de serviços financeiros e 75 das 100 maiores varejistas. 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Casos de uso reais são mais difíceis de encontrar, talvez porque a tecnologia não esteja tão madura quanto os vendedores nos levam a crer.</a:t>
            </a:r>
          </a:p>
          <a:p>
            <a:pPr lvl="0"/>
            <a:endParaRPr lang="pt-BR" sz="2200" b="0" i="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A inovadora Tesla, usa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Spark-Hadoop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para trabalhar com dados gerados por seus veículos conectados. A Expedia também vem movendo seus dados para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Spark-Hadoop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, para ganhar escala. E a British Airways é um grande clientes do </a:t>
            </a:r>
            <a:r>
              <a:rPr lang="pt-BR" sz="2200" b="0" i="0" dirty="0" err="1">
                <a:solidFill>
                  <a:srgbClr val="242729"/>
                </a:solidFill>
                <a:latin typeface="Arial" panose="020B0604020202020204" pitchFamily="34" charset="0"/>
              </a:rPr>
              <a:t>Spark-Hadoop</a:t>
            </a:r>
            <a:r>
              <a:rPr lang="pt-BR" sz="2200" b="0" i="0" dirty="0">
                <a:solidFill>
                  <a:srgbClr val="242729"/>
                </a:solidFill>
                <a:latin typeface="Arial" panose="020B0604020202020204" pitchFamily="34" charset="0"/>
              </a:rPr>
              <a:t> para armazenamento e análise de dados.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24272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AutoShape 2" descr="Resultado de imagem para cluster system">
            <a:extLst>
              <a:ext uri="{FF2B5EF4-FFF2-40B4-BE49-F238E27FC236}">
                <a16:creationId xmlns:a16="http://schemas.microsoft.com/office/drawing/2014/main" id="{0F7D01FB-6E2D-46CF-A5ED-BEB966568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45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D5E528-1798-4B18-9EE7-3E007F8366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056313"/>
            <a:ext cx="6550025" cy="8016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Autor: Prof. Jorge Surian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jorge.surian@gmail.com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270240B4-0803-421C-BB74-55605B999B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399088"/>
            <a:ext cx="7281863" cy="601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chemeClr val="bg1"/>
                </a:solidFill>
              </a:rPr>
              <a:t>Autor: Prof. Jorge Surian</a:t>
            </a:r>
          </a:p>
          <a:p>
            <a:pPr marL="0" indent="0">
              <a:buNone/>
            </a:pPr>
            <a:r>
              <a:rPr lang="pt-BR" sz="1500" b="1" dirty="0">
                <a:solidFill>
                  <a:schemeClr val="bg1"/>
                </a:solidFill>
              </a:rPr>
              <a:t>jorge.surian@gmail.com</a:t>
            </a:r>
          </a:p>
        </p:txBody>
      </p:sp>
    </p:spTree>
    <p:extLst>
      <p:ext uri="{BB962C8B-B14F-4D97-AF65-F5344CB8AC3E}">
        <p14:creationId xmlns:p14="http://schemas.microsoft.com/office/powerpoint/2010/main" val="22695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87">
            <a:extLst>
              <a:ext uri="{FF2B5EF4-FFF2-40B4-BE49-F238E27FC236}">
                <a16:creationId xmlns:a16="http://schemas.microsoft.com/office/drawing/2014/main" id="{105FE19D-DD77-41F3-994C-58282A5B6AB0}"/>
              </a:ext>
            </a:extLst>
          </p:cNvPr>
          <p:cNvSpPr/>
          <p:nvPr/>
        </p:nvSpPr>
        <p:spPr>
          <a:xfrm>
            <a:off x="107504" y="116632"/>
            <a:ext cx="5904656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Arquitetura de Solução Particular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2B7EF4-D504-4E54-B176-4F419A6C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692696"/>
            <a:ext cx="4982066" cy="51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5004048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Arquitetura -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Hortonworks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28FA98-755C-4635-955C-07E580B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563775"/>
            <a:ext cx="9039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22582"/>
            <a:ext cx="7380312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Arquitetura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Hortonworks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(Atual)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4457701" y="3314701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286000" y="308275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6D635EA-1F7D-4A68-8ABF-77A682BD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3" y="774206"/>
            <a:ext cx="8064896" cy="50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lides_TECH_2018_02.potx" id="{EBED69CD-F434-410C-9A17-C39C4A7DD22C}" vid="{0FEA6211-248B-4A1A-8BBA-F47A2F72D556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8533</TotalTime>
  <Words>1864</Words>
  <Application>Microsoft Office PowerPoint</Application>
  <PresentationFormat>Papel Carta (216 x 279 mm)</PresentationFormat>
  <Paragraphs>224</Paragraphs>
  <Slides>65</Slides>
  <Notes>53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6" baseType="lpstr">
      <vt:lpstr>Arial</vt:lpstr>
      <vt:lpstr>Arial Black</vt:lpstr>
      <vt:lpstr>Arial Narrow</vt:lpstr>
      <vt:lpstr>Calibri</vt:lpstr>
      <vt:lpstr>Calibri Light</vt:lpstr>
      <vt:lpstr>Gotham-Bold</vt:lpstr>
      <vt:lpstr>inherit</vt:lpstr>
      <vt:lpstr>Square721 BT</vt:lpstr>
      <vt:lpstr>Times New Roman</vt:lpstr>
      <vt:lpstr>1_Tema do Office</vt:lpstr>
      <vt:lpstr>CorelDRAW.Graphic.10</vt:lpstr>
      <vt:lpstr>MBA em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Apache Hadoop – Princípios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Surian</dc:creator>
  <cp:lastModifiedBy>Jorge Luiz Surian</cp:lastModifiedBy>
  <cp:revision>565</cp:revision>
  <dcterms:created xsi:type="dcterms:W3CDTF">1999-05-02T13:25:21Z</dcterms:created>
  <dcterms:modified xsi:type="dcterms:W3CDTF">2018-11-27T22:49:00Z</dcterms:modified>
</cp:coreProperties>
</file>